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0"/>
  </p:notesMasterIdLst>
  <p:handoutMasterIdLst>
    <p:handoutMasterId r:id="rId31"/>
  </p:handoutMasterIdLst>
  <p:sldIdLst>
    <p:sldId id="304" r:id="rId2"/>
    <p:sldId id="257" r:id="rId3"/>
    <p:sldId id="260" r:id="rId4"/>
    <p:sldId id="263" r:id="rId5"/>
    <p:sldId id="262" r:id="rId6"/>
    <p:sldId id="305" r:id="rId7"/>
    <p:sldId id="307" r:id="rId8"/>
    <p:sldId id="309" r:id="rId9"/>
    <p:sldId id="290" r:id="rId10"/>
    <p:sldId id="273" r:id="rId11"/>
    <p:sldId id="291" r:id="rId12"/>
    <p:sldId id="276" r:id="rId13"/>
    <p:sldId id="287" r:id="rId14"/>
    <p:sldId id="294" r:id="rId15"/>
    <p:sldId id="295" r:id="rId16"/>
    <p:sldId id="310" r:id="rId17"/>
    <p:sldId id="318" r:id="rId18"/>
    <p:sldId id="297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298" r:id="rId27"/>
    <p:sldId id="302" r:id="rId28"/>
    <p:sldId id="285" r:id="rId29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1AD"/>
    <a:srgbClr val="D4B0C8"/>
    <a:srgbClr val="A4DD6B"/>
    <a:srgbClr val="70B62A"/>
    <a:srgbClr val="E07736"/>
    <a:srgbClr val="2BB18E"/>
    <a:srgbClr val="808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43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fld id="{E67181DB-66CD-4636-B26D-A21011AFBEC1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29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endParaRPr lang="sv-SE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fld id="{3DCDC79F-61CF-4411-82CB-20F76A0EB92C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93B601-7BC1-4B2A-9B7A-D69C941AED1A}" type="slidenum">
              <a:rPr lang="sv-SE"/>
              <a:pPr/>
              <a:t>8</a:t>
            </a:fld>
            <a:endParaRPr lang="sv-SE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Pär Erikssons presentation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v-SE" smtClean="0"/>
          </a:p>
        </p:txBody>
      </p:sp>
      <p:sp>
        <p:nvSpPr>
          <p:cNvPr id="24579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73675-FBBB-4527-B3C4-A66268177EA2}" type="slidenum">
              <a:rPr lang="sv-S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v-SE" smtClean="0"/>
          </a:p>
        </p:txBody>
      </p:sp>
      <p:sp>
        <p:nvSpPr>
          <p:cNvPr id="31747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79C5B5-8C43-4AEA-BC87-C5A93A1D651C}" type="slidenum">
              <a:rPr lang="sv-SE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alltid_bäst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2852738"/>
            <a:ext cx="8642350" cy="747712"/>
          </a:xfrm>
        </p:spPr>
        <p:txBody>
          <a:bodyPr anchor="ctr"/>
          <a:lstStyle>
            <a:lvl1pPr>
              <a:defRPr sz="28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886200"/>
            <a:ext cx="8642350" cy="1752600"/>
          </a:xfrm>
        </p:spPr>
        <p:txBody>
          <a:bodyPr/>
          <a:lstStyle>
            <a:lvl1pPr marL="0" indent="0" algn="ctr">
              <a:buFontTx/>
              <a:buNone/>
              <a:defRPr sz="2400" b="1">
                <a:latin typeface="Arial Narrow" pitchFamily="34" charset="0"/>
              </a:defRPr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pic>
        <p:nvPicPr>
          <p:cNvPr id="72711" name="Picture 7" descr="Proaros sv-v 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6346825"/>
            <a:ext cx="1082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0" y="6318250"/>
            <a:ext cx="9144000" cy="0"/>
          </a:xfrm>
          <a:prstGeom prst="line">
            <a:avLst/>
          </a:prstGeom>
          <a:noFill/>
          <a:ln w="25400">
            <a:solidFill>
              <a:srgbClr val="877919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921500" y="115888"/>
            <a:ext cx="2222500" cy="60388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250825" y="115888"/>
            <a:ext cx="6518275" cy="60388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Rubrik och diagram eller organisations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9613" y="115888"/>
            <a:ext cx="7164387" cy="104933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SmartArt 2"/>
          <p:cNvSpPr>
            <a:spLocks noGrp="1"/>
          </p:cNvSpPr>
          <p:nvPr>
            <p:ph type="dgm" idx="1"/>
          </p:nvPr>
        </p:nvSpPr>
        <p:spPr>
          <a:xfrm>
            <a:off x="250825" y="1628775"/>
            <a:ext cx="8713788" cy="4525963"/>
          </a:xfrm>
        </p:spPr>
        <p:txBody>
          <a:bodyPr/>
          <a:lstStyle/>
          <a:p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443663" y="6345238"/>
            <a:ext cx="10541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60375" y="6345238"/>
            <a:ext cx="591185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Rubrik och fyra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sz="quarter"/>
          </p:nvPr>
        </p:nvSpPr>
        <p:spPr>
          <a:xfrm>
            <a:off x="1979613" y="115888"/>
            <a:ext cx="7164387" cy="104933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"/>
          </p:nvPr>
        </p:nvSpPr>
        <p:spPr>
          <a:xfrm>
            <a:off x="250825" y="1628775"/>
            <a:ext cx="4279900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83125" y="1628775"/>
            <a:ext cx="4281488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250825" y="3967163"/>
            <a:ext cx="4279900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83125" y="3967163"/>
            <a:ext cx="4281488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6443663" y="6345238"/>
            <a:ext cx="10541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460375" y="6345238"/>
            <a:ext cx="591185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Rubrik och text över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9613" y="115888"/>
            <a:ext cx="7164387" cy="104933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250825" y="1628775"/>
            <a:ext cx="8713788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250825" y="3967163"/>
            <a:ext cx="8713788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6443663" y="6345238"/>
            <a:ext cx="10541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60375" y="6345238"/>
            <a:ext cx="591185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3582B-83C2-486C-91A6-D9C507B222B5}" type="datetimeFigureOut">
              <a:rPr lang="sv-SE"/>
              <a:pPr>
                <a:defRPr/>
              </a:pPr>
              <a:t>2009-11-17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7E7C6-D08E-4B32-B080-2D956231F35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250825" y="1628775"/>
            <a:ext cx="4279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83125" y="1628775"/>
            <a:ext cx="42814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alltid_bästa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115888"/>
            <a:ext cx="7164387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28775"/>
            <a:ext cx="87137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71685" name="Picture 5" descr="Proaros sv-v trans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96188" y="6346825"/>
            <a:ext cx="1082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0" y="6318250"/>
            <a:ext cx="9144000" cy="0"/>
          </a:xfrm>
          <a:prstGeom prst="line">
            <a:avLst/>
          </a:prstGeom>
          <a:noFill/>
          <a:ln w="25400">
            <a:solidFill>
              <a:srgbClr val="877919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43663" y="6345238"/>
            <a:ext cx="1054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v-SE"/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" y="6345238"/>
            <a:ext cx="5911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endParaRPr lang="sv-SE" sz="4800" b="1" dirty="0" smtClean="0">
              <a:solidFill>
                <a:srgbClr val="808000"/>
              </a:solidFill>
              <a:latin typeface="Bookman Old Style" pitchFamily="18" charset="0"/>
            </a:endParaRPr>
          </a:p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sv-SE" sz="4800" b="1" dirty="0" smtClean="0">
                <a:solidFill>
                  <a:srgbClr val="808000"/>
                </a:solidFill>
                <a:latin typeface="Bookman Old Style" pitchFamily="18" charset="0"/>
              </a:rPr>
              <a:t>Välkommen </a:t>
            </a:r>
            <a:r>
              <a:rPr lang="sv-SE" sz="4800" b="1" dirty="0">
                <a:solidFill>
                  <a:srgbClr val="808000"/>
                </a:solidFill>
                <a:latin typeface="Bookman Old Style" pitchFamily="18" charset="0"/>
              </a:rPr>
              <a:t>till</a:t>
            </a:r>
            <a:br>
              <a:rPr lang="sv-SE" sz="4800" b="1" dirty="0">
                <a:solidFill>
                  <a:srgbClr val="808000"/>
                </a:solidFill>
                <a:latin typeface="Bookman Old Style" pitchFamily="18" charset="0"/>
              </a:rPr>
            </a:br>
            <a:r>
              <a:rPr lang="sv-SE" sz="4800" b="1" dirty="0">
                <a:solidFill>
                  <a:srgbClr val="808000"/>
                </a:solidFill>
                <a:latin typeface="Bookman Old Style" pitchFamily="18" charset="0"/>
              </a:rPr>
              <a:t>Rönnbyskolan</a:t>
            </a:r>
            <a:endParaRPr lang="sv-SE" b="1" dirty="0">
              <a:solidFill>
                <a:srgbClr val="808000"/>
              </a:solidFill>
              <a:latin typeface="Bookman Old Style" pitchFamily="18" charset="0"/>
            </a:endParaRPr>
          </a:p>
          <a:p>
            <a:pPr algn="ctr">
              <a:buFontTx/>
              <a:buNone/>
            </a:pPr>
            <a:endParaRPr lang="sv-SE" dirty="0">
              <a:solidFill>
                <a:srgbClr val="808000"/>
              </a:solidFill>
              <a:latin typeface="Bookman Old Style" pitchFamily="18" charset="0"/>
            </a:endParaRPr>
          </a:p>
          <a:p>
            <a:pPr algn="ctr">
              <a:buFontTx/>
              <a:buNone/>
            </a:pPr>
            <a:r>
              <a:rPr lang="sv-SE" dirty="0">
                <a:solidFill>
                  <a:srgbClr val="808000"/>
                </a:solidFill>
                <a:latin typeface="Bookman Old Style" pitchFamily="18" charset="0"/>
              </a:rPr>
              <a:t>   </a:t>
            </a:r>
          </a:p>
          <a:p>
            <a:pPr algn="ctr">
              <a:buFontTx/>
              <a:buNone/>
            </a:pPr>
            <a:endParaRPr lang="sv-SE" sz="2400" dirty="0">
              <a:solidFill>
                <a:srgbClr val="808000"/>
              </a:solidFill>
              <a:latin typeface="Bookman Old Style" pitchFamily="18" charset="0"/>
            </a:endParaRPr>
          </a:p>
          <a:p>
            <a:pPr algn="ctr">
              <a:buFontTx/>
              <a:buNone/>
            </a:pPr>
            <a:r>
              <a:rPr lang="sv-SE" sz="2400" dirty="0">
                <a:solidFill>
                  <a:srgbClr val="808000"/>
                </a:solidFill>
                <a:latin typeface="Bookman Old Style" pitchFamily="18" charset="0"/>
              </a:rPr>
              <a:t>       </a:t>
            </a:r>
          </a:p>
          <a:p>
            <a:pPr algn="ctr" eaLnBrk="0" hangingPunct="0">
              <a:spcBef>
                <a:spcPct val="50000"/>
              </a:spcBef>
              <a:buFontTx/>
              <a:buNone/>
            </a:pPr>
            <a:endParaRPr lang="sv-SE" sz="2400" dirty="0">
              <a:solidFill>
                <a:srgbClr val="808000"/>
              </a:solidFill>
              <a:latin typeface="Bookman Old Style" pitchFamily="18" charset="0"/>
            </a:endParaRPr>
          </a:p>
          <a:p>
            <a:pPr>
              <a:buFontTx/>
              <a:buNone/>
            </a:pPr>
            <a:endParaRPr lang="sv-SE" dirty="0">
              <a:solidFill>
                <a:srgbClr val="808000"/>
              </a:solidFill>
              <a:latin typeface="Bookman Old Style" pitchFamily="18" charset="0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91603">
            <a:off x="179388" y="2060575"/>
            <a:ext cx="180022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97425"/>
            <a:ext cx="1763713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15888"/>
            <a:ext cx="6659562" cy="1049337"/>
          </a:xfrm>
        </p:spPr>
        <p:txBody>
          <a:bodyPr/>
          <a:lstStyle/>
          <a:p>
            <a:pPr algn="l"/>
            <a:r>
              <a:rPr lang="sv-SE" sz="2400">
                <a:solidFill>
                  <a:srgbClr val="FFFFCC"/>
                </a:solidFill>
              </a:rPr>
              <a:t>För arbetet med att främja likabehandling och för att motverka diskriminering och annan kränkande behandling använder vi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v-SE" sz="2000" dirty="0"/>
              <a:t>Trygghetsteam som består av lärare, </a:t>
            </a:r>
            <a:r>
              <a:rPr lang="sv-SE" sz="2000" dirty="0" smtClean="0"/>
              <a:t>fritidspedagoger, specialpedagoger </a:t>
            </a:r>
            <a:r>
              <a:rPr lang="sv-SE" sz="2000" dirty="0"/>
              <a:t>och skolsköterska.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Handlingsplan för mobbning, rasism och annan kränkande behandling, som omfattar både förebyggande och akuta åtgärder.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Fadderverksamhet för de yngre eleverna, och temaarbeten för alla, som gör att eleverna känner sig trygga med varandra.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Kamratstödjare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Rastaktiviteter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Fritidsledare under dagtid</a:t>
            </a:r>
          </a:p>
          <a:p>
            <a:pPr>
              <a:lnSpc>
                <a:spcPct val="90000"/>
              </a:lnSpc>
            </a:pPr>
            <a:r>
              <a:rPr lang="sv-SE" sz="2000" dirty="0"/>
              <a:t>Trivselregler  (ordningsregler)</a:t>
            </a:r>
          </a:p>
          <a:p>
            <a:pPr>
              <a:lnSpc>
                <a:spcPct val="90000"/>
              </a:lnSpc>
            </a:pPr>
            <a:endParaRPr lang="sv-SE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115888"/>
            <a:ext cx="6443662" cy="1049337"/>
          </a:xfrm>
        </p:spPr>
        <p:txBody>
          <a:bodyPr/>
          <a:lstStyle/>
          <a:p>
            <a:pPr algn="l"/>
            <a:r>
              <a:rPr lang="sv-SE" sz="2000">
                <a:solidFill>
                  <a:srgbClr val="FFFFCC"/>
                </a:solidFill>
              </a:rPr>
              <a:t>Likabehandlingsplanen innebär krav på ett aktivt och målinriktat arbete i syfte att främja barns och elevers rättigheter oavsett</a:t>
            </a:r>
            <a:r>
              <a:rPr lang="sv-SE" sz="1800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v-SE" sz="2400"/>
              <a:t>Kön</a:t>
            </a:r>
          </a:p>
          <a:p>
            <a:pPr>
              <a:lnSpc>
                <a:spcPct val="90000"/>
              </a:lnSpc>
            </a:pPr>
            <a:r>
              <a:rPr lang="sv-SE" sz="2400"/>
              <a:t>Etnisk tillhörighet</a:t>
            </a:r>
          </a:p>
          <a:p>
            <a:pPr>
              <a:lnSpc>
                <a:spcPct val="90000"/>
              </a:lnSpc>
            </a:pPr>
            <a:r>
              <a:rPr lang="sv-SE" sz="2400"/>
              <a:t>Religion eller annan trosuppfattning</a:t>
            </a:r>
          </a:p>
          <a:p>
            <a:pPr>
              <a:lnSpc>
                <a:spcPct val="90000"/>
              </a:lnSpc>
            </a:pPr>
            <a:r>
              <a:rPr lang="sv-SE" sz="2400"/>
              <a:t>Sexuell läggning</a:t>
            </a:r>
          </a:p>
          <a:p>
            <a:pPr>
              <a:lnSpc>
                <a:spcPct val="90000"/>
              </a:lnSpc>
            </a:pPr>
            <a:r>
              <a:rPr lang="sv-SE" sz="2400"/>
              <a:t>Funktionshinder</a:t>
            </a:r>
          </a:p>
          <a:p>
            <a:pPr>
              <a:lnSpc>
                <a:spcPct val="90000"/>
              </a:lnSpc>
              <a:buFontTx/>
              <a:buNone/>
            </a:pPr>
            <a:endParaRPr lang="sv-SE" sz="2000"/>
          </a:p>
          <a:p>
            <a:pPr>
              <a:lnSpc>
                <a:spcPct val="90000"/>
              </a:lnSpc>
              <a:buFontTx/>
              <a:buNone/>
            </a:pPr>
            <a:r>
              <a:rPr lang="sv-SE" sz="2000"/>
              <a:t>Planen ställer krav på att förebygga och förhindra trakasserier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v-SE" sz="2000"/>
              <a:t>och annan kränkande behandling, samt skyldigheter för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v-SE" sz="2000"/>
              <a:t>skolan att utreda omständigheterna ifall detta händer.</a:t>
            </a:r>
            <a:r>
              <a:rPr lang="sv-SE" sz="20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sv-SE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15888"/>
            <a:ext cx="6659562" cy="1049337"/>
          </a:xfrm>
        </p:spPr>
        <p:txBody>
          <a:bodyPr/>
          <a:lstStyle/>
          <a:p>
            <a:pPr algn="l"/>
            <a:r>
              <a:rPr lang="sv-SE" sz="2400">
                <a:solidFill>
                  <a:srgbClr val="FFFFCC"/>
                </a:solidFill>
              </a:rPr>
              <a:t>För att öka inflytandet för dig som förälder har vi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sv-SE" sz="2000"/>
          </a:p>
          <a:p>
            <a:pPr>
              <a:lnSpc>
                <a:spcPct val="90000"/>
              </a:lnSpc>
            </a:pPr>
            <a:r>
              <a:rPr lang="sv-SE" sz="2000"/>
              <a:t>Lokal styrelse med föräldramajoritet</a:t>
            </a:r>
          </a:p>
          <a:p>
            <a:pPr>
              <a:lnSpc>
                <a:spcPct val="90000"/>
              </a:lnSpc>
              <a:buFontTx/>
              <a:buNone/>
            </a:pPr>
            <a:endParaRPr lang="sv-SE" sz="2000"/>
          </a:p>
          <a:p>
            <a:pPr>
              <a:lnSpc>
                <a:spcPct val="90000"/>
              </a:lnSpc>
            </a:pPr>
            <a:r>
              <a:rPr lang="sv-SE" sz="2000"/>
              <a:t>Miljöråd där elever och föräldrar ingår.</a:t>
            </a:r>
          </a:p>
          <a:p>
            <a:pPr>
              <a:lnSpc>
                <a:spcPct val="90000"/>
              </a:lnSpc>
              <a:buFontTx/>
              <a:buNone/>
            </a:pPr>
            <a:endParaRPr lang="sv-SE" sz="2000"/>
          </a:p>
          <a:p>
            <a:pPr>
              <a:lnSpc>
                <a:spcPct val="90000"/>
              </a:lnSpc>
            </a:pPr>
            <a:r>
              <a:rPr lang="sv-SE" sz="2000"/>
              <a:t>Öppet hus.</a:t>
            </a:r>
          </a:p>
          <a:p>
            <a:pPr>
              <a:lnSpc>
                <a:spcPct val="90000"/>
              </a:lnSpc>
              <a:buFontTx/>
              <a:buNone/>
            </a:pPr>
            <a:endParaRPr lang="sv-SE" sz="2000"/>
          </a:p>
          <a:p>
            <a:pPr>
              <a:lnSpc>
                <a:spcPct val="90000"/>
              </a:lnSpc>
            </a:pPr>
            <a:r>
              <a:rPr lang="sv-SE" sz="2000"/>
              <a:t>Föräldramöten av olika slag.</a:t>
            </a:r>
          </a:p>
          <a:p>
            <a:pPr>
              <a:lnSpc>
                <a:spcPct val="90000"/>
              </a:lnSpc>
            </a:pPr>
            <a:endParaRPr lang="sv-SE" sz="2000"/>
          </a:p>
          <a:p>
            <a:pPr>
              <a:lnSpc>
                <a:spcPct val="90000"/>
              </a:lnSpc>
            </a:pPr>
            <a:r>
              <a:rPr lang="sv-SE" sz="2000"/>
              <a:t>Dessutom är du alltid välkommen att besöka skolan !</a:t>
            </a:r>
          </a:p>
          <a:p>
            <a:pPr>
              <a:lnSpc>
                <a:spcPct val="90000"/>
              </a:lnSpc>
            </a:pPr>
            <a:endParaRPr lang="sv-SE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1400"/>
              <a:t/>
            </a:r>
            <a:br>
              <a:rPr lang="sv-SE" sz="1400"/>
            </a:br>
            <a:r>
              <a:rPr lang="sv-SE"/>
              <a:t/>
            </a:r>
            <a:br>
              <a:rPr lang="sv-SE"/>
            </a:br>
            <a:r>
              <a:rPr lang="sv-SE"/>
              <a:t/>
            </a:r>
            <a:br>
              <a:rPr lang="sv-SE"/>
            </a:br>
            <a:r>
              <a:rPr lang="sv-SE"/>
              <a:t/>
            </a:r>
            <a:br>
              <a:rPr lang="sv-SE"/>
            </a:br>
            <a:r>
              <a:rPr lang="sv-SE"/>
              <a:t/>
            </a:r>
            <a:br>
              <a:rPr lang="sv-SE"/>
            </a:br>
            <a:endParaRPr lang="sv-SE"/>
          </a:p>
        </p:txBody>
      </p:sp>
      <p:sp>
        <p:nvSpPr>
          <p:cNvPr id="46084" name="Oval 4"/>
          <p:cNvSpPr>
            <a:spLocks noChangeArrowheads="1"/>
          </p:cNvSpPr>
          <p:nvPr>
            <p:ph type="body" idx="1"/>
          </p:nvPr>
        </p:nvSpPr>
        <p:spPr>
          <a:xfrm>
            <a:off x="827088" y="1412875"/>
            <a:ext cx="4191000" cy="1066800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sv-SE" sz="1800" b="1">
                <a:latin typeface="Times New Roman" pitchFamily="18" charset="0"/>
              </a:rPr>
              <a:t>FRAMTIDEN ?</a:t>
            </a:r>
            <a:endParaRPr lang="sv-SE" sz="1400">
              <a:latin typeface="Times New Roman" pitchFamily="18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791200" y="1676400"/>
            <a:ext cx="2971800" cy="3200400"/>
          </a:xfrm>
          <a:prstGeom prst="rect">
            <a:avLst/>
          </a:prstGeom>
          <a:solidFill>
            <a:srgbClr val="FCBAE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v-SE" sz="2400" b="1">
                <a:solidFill>
                  <a:srgbClr val="000000"/>
                </a:solidFill>
                <a:latin typeface="Times New Roman" pitchFamily="18" charset="0"/>
              </a:rPr>
              <a:t>Kunskapssamhälle</a:t>
            </a:r>
            <a:endParaRPr lang="sv-SE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sv-SE" sz="20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sv-SE" sz="2000">
                <a:solidFill>
                  <a:srgbClr val="000000"/>
                </a:solidFill>
                <a:latin typeface="Times New Roman" pitchFamily="18" charset="0"/>
              </a:rPr>
              <a:t>social kompetens </a:t>
            </a:r>
          </a:p>
          <a:p>
            <a:pPr algn="ctr" eaLnBrk="0" hangingPunct="0">
              <a:spcBef>
                <a:spcPct val="50000"/>
              </a:spcBef>
            </a:pPr>
            <a:r>
              <a:rPr lang="sv-SE" sz="2000">
                <a:solidFill>
                  <a:srgbClr val="000000"/>
                </a:solidFill>
                <a:latin typeface="Times New Roman" pitchFamily="18" charset="0"/>
              </a:rPr>
              <a:t>kunna samarbeta </a:t>
            </a:r>
          </a:p>
          <a:p>
            <a:pPr algn="ctr" eaLnBrk="0" hangingPunct="0">
              <a:spcBef>
                <a:spcPct val="50000"/>
              </a:spcBef>
            </a:pPr>
            <a:r>
              <a:rPr lang="sv-SE" sz="2000">
                <a:solidFill>
                  <a:srgbClr val="000000"/>
                </a:solidFill>
                <a:latin typeface="Times New Roman" pitchFamily="18" charset="0"/>
              </a:rPr>
              <a:t> självständig   </a:t>
            </a:r>
          </a:p>
          <a:p>
            <a:pPr algn="ctr" eaLnBrk="0" hangingPunct="0">
              <a:spcBef>
                <a:spcPct val="50000"/>
              </a:spcBef>
            </a:pPr>
            <a:r>
              <a:rPr lang="sv-SE" sz="2000">
                <a:solidFill>
                  <a:srgbClr val="000000"/>
                </a:solidFill>
                <a:latin typeface="Times New Roman" pitchFamily="18" charset="0"/>
              </a:rPr>
              <a:t>initiativrik   </a:t>
            </a:r>
          </a:p>
          <a:p>
            <a:pPr algn="ctr" eaLnBrk="0" hangingPunct="0">
              <a:spcBef>
                <a:spcPct val="50000"/>
              </a:spcBef>
            </a:pPr>
            <a:r>
              <a:rPr lang="sv-SE" sz="2000">
                <a:solidFill>
                  <a:srgbClr val="000000"/>
                </a:solidFill>
                <a:latin typeface="Times New Roman" pitchFamily="18" charset="0"/>
              </a:rPr>
              <a:t>ta ansvar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2268538" y="4292600"/>
            <a:ext cx="2971800" cy="1160463"/>
          </a:xfrm>
          <a:prstGeom prst="rect">
            <a:avLst/>
          </a:prstGeom>
          <a:solidFill>
            <a:srgbClr val="D129D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v-SE" sz="2800" b="1">
                <a:solidFill>
                  <a:schemeClr val="bg1"/>
                </a:solidFill>
                <a:latin typeface="Times New Roman" pitchFamily="18" charset="0"/>
              </a:rPr>
              <a:t>LIVSLÅNGT </a:t>
            </a:r>
          </a:p>
          <a:p>
            <a:pPr algn="ctr" eaLnBrk="0" hangingPunct="0">
              <a:spcBef>
                <a:spcPct val="50000"/>
              </a:spcBef>
            </a:pPr>
            <a:r>
              <a:rPr lang="sv-SE" sz="2800" b="1">
                <a:solidFill>
                  <a:schemeClr val="bg1"/>
                </a:solidFill>
                <a:latin typeface="Times New Roman" pitchFamily="18" charset="0"/>
              </a:rPr>
              <a:t>LÄRANDE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900113" y="2565400"/>
            <a:ext cx="172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sv-SE" sz="1600">
                <a:solidFill>
                  <a:srgbClr val="000000"/>
                </a:solidFill>
                <a:latin typeface="Times New Roman" pitchFamily="18" charset="0"/>
              </a:rPr>
              <a:t>Kommunikation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468313" y="3068638"/>
            <a:ext cx="2743200" cy="609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1600">
                <a:solidFill>
                  <a:srgbClr val="000000"/>
                </a:solidFill>
                <a:latin typeface="Times New Roman" pitchFamily="18" charset="0"/>
              </a:rPr>
              <a:t>Kommunikation</a:t>
            </a: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2771775" y="1989138"/>
            <a:ext cx="0" cy="1222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3851275" y="1773238"/>
            <a:ext cx="216058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3132138" y="1989138"/>
            <a:ext cx="4318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solidFill>
                  <a:srgbClr val="FFFFCC"/>
                </a:solidFill>
                <a:latin typeface="Comic Sans MS" pitchFamily="66" charset="0"/>
              </a:rPr>
              <a:t>Tematiskt arbete på Rönnbyskolan</a:t>
            </a:r>
          </a:p>
        </p:txBody>
      </p:sp>
      <p:pic>
        <p:nvPicPr>
          <p:cNvPr id="56324" name="Picture 4" descr="skolbild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7913" y="1782763"/>
            <a:ext cx="5135562" cy="3765550"/>
          </a:xfrm>
          <a:noFill/>
          <a:ln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260350"/>
            <a:ext cx="6118225" cy="865188"/>
          </a:xfrm>
        </p:spPr>
        <p:txBody>
          <a:bodyPr/>
          <a:lstStyle/>
          <a:p>
            <a:r>
              <a:rPr lang="sv-SE">
                <a:solidFill>
                  <a:srgbClr val="FFFFCC"/>
                </a:solidFill>
                <a:latin typeface="Comic Sans MS" pitchFamily="66" charset="0"/>
              </a:rPr>
              <a:t>VARFÖR arbeta tematiskt?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772400" cy="45386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Vi vill skapa en helhet, världen är inte uppdelad i olika ämnen utanför skolans dörrar.</a:t>
            </a:r>
          </a:p>
          <a:p>
            <a:pPr>
              <a:lnSpc>
                <a:spcPct val="80000"/>
              </a:lnSpc>
            </a:pPr>
            <a:endParaRPr lang="sv-SE" sz="18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Eleverna får ett reellt inflytande över sin inlärning när det gäller stoff och metod.</a:t>
            </a:r>
          </a:p>
          <a:p>
            <a:pPr>
              <a:lnSpc>
                <a:spcPct val="80000"/>
              </a:lnSpc>
            </a:pPr>
            <a:endParaRPr lang="sv-SE" sz="18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Vi väver ihop teori och praktik</a:t>
            </a:r>
          </a:p>
          <a:p>
            <a:pPr>
              <a:lnSpc>
                <a:spcPct val="80000"/>
              </a:lnSpc>
            </a:pPr>
            <a:endParaRPr lang="sv-SE" sz="18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Vi tränar eleverna i olika sociala situationer, vi uppmuntrar dem att söka kunskap utanför skolan väggar.</a:t>
            </a:r>
          </a:p>
          <a:p>
            <a:pPr>
              <a:lnSpc>
                <a:spcPct val="80000"/>
              </a:lnSpc>
            </a:pPr>
            <a:endParaRPr lang="sv-SE" sz="18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Vi ser en långsiktig utveckling hos eleverna när det gäller att söka information, kritiskt granska den samt redovisa sina nya kunskaper i olika uttrycksformer.</a:t>
            </a:r>
          </a:p>
          <a:p>
            <a:pPr>
              <a:lnSpc>
                <a:spcPct val="80000"/>
              </a:lnSpc>
            </a:pPr>
            <a:endParaRPr lang="sv-SE" sz="18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1800">
                <a:latin typeface="Comic Sans MS" pitchFamily="66" charset="0"/>
              </a:rPr>
              <a:t>Allt detta tror vi ger en ökad måluppfyllelse!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000125" y="1785938"/>
            <a:ext cx="3097213" cy="11953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  <a:p>
            <a:pPr algn="ctr"/>
            <a:r>
              <a:rPr lang="sv-SE" dirty="0" smtClean="0">
                <a:solidFill>
                  <a:srgbClr val="000000"/>
                </a:solidFill>
              </a:rPr>
              <a:t>Provokation</a:t>
            </a:r>
            <a:endParaRPr lang="sv-SE" dirty="0">
              <a:solidFill>
                <a:srgbClr val="000000"/>
              </a:solidFill>
            </a:endParaRPr>
          </a:p>
          <a:p>
            <a:pPr algn="ctr"/>
            <a:r>
              <a:rPr lang="sv-SE" dirty="0" smtClean="0">
                <a:solidFill>
                  <a:srgbClr val="000000"/>
                </a:solidFill>
              </a:rPr>
              <a:t>Elever och lärare diskuterar</a:t>
            </a:r>
            <a:endParaRPr lang="sv-SE" dirty="0">
              <a:solidFill>
                <a:srgbClr val="000000"/>
              </a:solidFill>
            </a:endParaRPr>
          </a:p>
          <a:p>
            <a:pPr algn="ctr"/>
            <a:r>
              <a:rPr lang="sv-SE" dirty="0" smtClean="0">
                <a:solidFill>
                  <a:srgbClr val="000000"/>
                </a:solidFill>
              </a:rPr>
              <a:t>Vi utvärderar provokationen</a:t>
            </a:r>
            <a:endParaRPr lang="sv-SE" dirty="0">
              <a:solidFill>
                <a:srgbClr val="000000"/>
              </a:solidFill>
            </a:endParaRPr>
          </a:p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idx="1"/>
          </p:nvPr>
        </p:nvSpPr>
        <p:spPr>
          <a:xfrm>
            <a:off x="1000125" y="3571875"/>
            <a:ext cx="3143250" cy="928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normAutofit/>
          </a:bodyPr>
          <a:lstStyle/>
          <a:p>
            <a:pPr algn="ctr">
              <a:buFont typeface="Arial" charset="0"/>
              <a:buNone/>
            </a:pPr>
            <a:endParaRPr lang="sv-SE" sz="1800" dirty="0" smtClean="0">
              <a:solidFill>
                <a:srgbClr val="000000"/>
              </a:solidFill>
            </a:endParaRPr>
          </a:p>
          <a:p>
            <a:pPr algn="ctr">
              <a:buFont typeface="Arial" charset="0"/>
              <a:buNone/>
            </a:pPr>
            <a:r>
              <a:rPr lang="sv-SE" sz="1800" dirty="0" smtClean="0">
                <a:solidFill>
                  <a:srgbClr val="000000"/>
                </a:solidFill>
              </a:rPr>
              <a:t>Röd tråd</a:t>
            </a:r>
            <a:endParaRPr lang="sv-SE" sz="1800" dirty="0" smtClean="0">
              <a:solidFill>
                <a:srgbClr val="000000"/>
              </a:solidFill>
            </a:endParaRPr>
          </a:p>
          <a:p>
            <a:pPr algn="ctr">
              <a:buFont typeface="Arial" charset="0"/>
              <a:buNone/>
            </a:pPr>
            <a:endParaRPr lang="sv-SE" sz="1800" dirty="0" smtClean="0">
              <a:solidFill>
                <a:srgbClr val="000000"/>
              </a:solidFill>
            </a:endParaRPr>
          </a:p>
        </p:txBody>
      </p:sp>
      <p:sp>
        <p:nvSpPr>
          <p:cNvPr id="9" name="Rectangle 14"/>
          <p:cNvSpPr txBox="1">
            <a:spLocks noChangeArrowheads="1"/>
          </p:cNvSpPr>
          <p:nvPr/>
        </p:nvSpPr>
        <p:spPr bwMode="auto">
          <a:xfrm>
            <a:off x="1000125" y="5214938"/>
            <a:ext cx="3214688" cy="92868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normAutofit/>
          </a:bodyPr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sv-SE" dirty="0">
              <a:solidFill>
                <a:srgbClr val="000000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sv-SE" dirty="0" smtClean="0">
                <a:solidFill>
                  <a:srgbClr val="000000"/>
                </a:solidFill>
              </a:rPr>
              <a:t>Projektarbete</a:t>
            </a:r>
            <a:endParaRPr lang="sv-SE" dirty="0">
              <a:solidFill>
                <a:srgbClr val="000000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sv-SE" dirty="0">
              <a:solidFill>
                <a:srgbClr val="000000"/>
              </a:solidFill>
            </a:endParaRPr>
          </a:p>
        </p:txBody>
      </p:sp>
      <p:cxnSp>
        <p:nvCxnSpPr>
          <p:cNvPr id="11" name="Rak pil 10"/>
          <p:cNvCxnSpPr/>
          <p:nvPr/>
        </p:nvCxnSpPr>
        <p:spPr>
          <a:xfrm rot="5400000">
            <a:off x="2251075" y="3249613"/>
            <a:ext cx="355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k pil 14"/>
          <p:cNvCxnSpPr/>
          <p:nvPr/>
        </p:nvCxnSpPr>
        <p:spPr>
          <a:xfrm rot="5400000">
            <a:off x="2250281" y="4893469"/>
            <a:ext cx="3571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pil 15"/>
          <p:cNvCxnSpPr/>
          <p:nvPr/>
        </p:nvCxnSpPr>
        <p:spPr>
          <a:xfrm rot="5400000" flipH="1" flipV="1">
            <a:off x="4393407" y="4679156"/>
            <a:ext cx="857250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4"/>
          <p:cNvSpPr>
            <a:spLocks noGrp="1" noChangeArrowheads="1"/>
          </p:cNvSpPr>
          <p:nvPr>
            <p:ph idx="4294967295"/>
          </p:nvPr>
        </p:nvSpPr>
        <p:spPr>
          <a:xfrm>
            <a:off x="5219700" y="3644900"/>
            <a:ext cx="3143250" cy="928688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v-SE" sz="18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v-SE" sz="1800" dirty="0" smtClean="0"/>
              <a:t> ___ ______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v-SE" sz="1800" dirty="0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219700" y="3644900"/>
            <a:ext cx="3143250" cy="928688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sv-SE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sv-SE" dirty="0" smtClean="0">
                <a:solidFill>
                  <a:srgbClr val="000000"/>
                </a:solidFill>
                <a:latin typeface="Calibri" pitchFamily="34" charset="0"/>
              </a:rPr>
              <a:t>Lärande (lärare och elever)</a:t>
            </a:r>
            <a:endParaRPr lang="sv-SE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sv-SE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3566" name="Picture 14" descr="alltid_bäst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23553" name="Rubrik 2"/>
          <p:cNvSpPr>
            <a:spLocks noGrp="1"/>
          </p:cNvSpPr>
          <p:nvPr>
            <p:ph type="title"/>
          </p:nvPr>
        </p:nvSpPr>
        <p:spPr>
          <a:xfrm>
            <a:off x="1116013" y="188913"/>
            <a:ext cx="8229600" cy="1143000"/>
          </a:xfrm>
        </p:spPr>
        <p:txBody>
          <a:bodyPr/>
          <a:lstStyle/>
          <a:p>
            <a:r>
              <a:rPr lang="sv-SE" sz="4000" b="1" dirty="0" smtClean="0">
                <a:latin typeface="Footlight MT Light"/>
              </a:rPr>
              <a:t>Tema – så funkar det</a:t>
            </a:r>
            <a:endParaRPr lang="sv-SE" sz="4000" b="1" dirty="0" smtClean="0">
              <a:latin typeface="Footlight MT Ligh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9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785813" y="2286000"/>
            <a:ext cx="2736850" cy="576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sv-SE" dirty="0" smtClean="0">
                <a:solidFill>
                  <a:srgbClr val="000000"/>
                </a:solidFill>
              </a:rPr>
              <a:t>Förslag på tema -</a:t>
            </a:r>
            <a:endParaRPr lang="sv-SE" dirty="0">
              <a:solidFill>
                <a:srgbClr val="000000"/>
              </a:solidFill>
            </a:endParaRPr>
          </a:p>
          <a:p>
            <a:pPr algn="ctr"/>
            <a:r>
              <a:rPr lang="sv-SE" dirty="0" smtClean="0">
                <a:solidFill>
                  <a:srgbClr val="000000"/>
                </a:solidFill>
              </a:rPr>
              <a:t>Lärarens egen planering</a:t>
            </a:r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714375" y="3357563"/>
            <a:ext cx="2881313" cy="12144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Presentation av olika idéer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Vi fastställer de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Övergripande målen</a:t>
            </a:r>
            <a:endParaRPr lang="sv-SE" dirty="0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714375" y="5143500"/>
            <a:ext cx="2881313" cy="647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Ämnesgrupper</a:t>
            </a:r>
            <a:endParaRPr lang="sv-SE" dirty="0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5500688" y="2214563"/>
            <a:ext cx="3314700" cy="30718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Bakgrund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Diskussionsfrågor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err="1" smtClean="0"/>
              <a:t>Uppstart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Dokumentation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Projektarbete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Presentation/rapport</a:t>
            </a:r>
            <a:endParaRPr lang="sv-SE" dirty="0"/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 smtClean="0"/>
              <a:t>Avslutning</a:t>
            </a:r>
            <a:endParaRPr lang="sv-SE" dirty="0"/>
          </a:p>
        </p:txBody>
      </p:sp>
      <p:sp>
        <p:nvSpPr>
          <p:cNvPr id="30726" name="Line 16"/>
          <p:cNvSpPr>
            <a:spLocks noChangeShapeType="1"/>
          </p:cNvSpPr>
          <p:nvPr/>
        </p:nvSpPr>
        <p:spPr bwMode="auto">
          <a:xfrm>
            <a:off x="2071688" y="45720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30727" name="Line 17"/>
          <p:cNvSpPr>
            <a:spLocks noChangeShapeType="1"/>
          </p:cNvSpPr>
          <p:nvPr/>
        </p:nvSpPr>
        <p:spPr bwMode="auto">
          <a:xfrm>
            <a:off x="2071688" y="307181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30728" name="Line 19"/>
          <p:cNvSpPr>
            <a:spLocks noChangeShapeType="1"/>
          </p:cNvSpPr>
          <p:nvPr/>
        </p:nvSpPr>
        <p:spPr bwMode="auto">
          <a:xfrm flipV="1">
            <a:off x="3786188" y="3857625"/>
            <a:ext cx="1643062" cy="166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pic>
        <p:nvPicPr>
          <p:cNvPr id="30730" name="Picture 10" descr="alltid_bäst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44040" name="Rectangle 8"/>
          <p:cNvSpPr>
            <a:spLocks noGrp="1" noChangeArrowheads="1"/>
          </p:cNvSpPr>
          <p:nvPr>
            <p:ph type="title"/>
          </p:nvPr>
        </p:nvSpPr>
        <p:spPr>
          <a:xfrm>
            <a:off x="1547813" y="115888"/>
            <a:ext cx="7416800" cy="13096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v-SE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  <a:t>Theachers</a:t>
            </a:r>
            <a:r>
              <a:rPr lang="sv-S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  <a:t> </a:t>
            </a:r>
            <a:r>
              <a:rPr lang="sv-SE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  <a:t>Planning</a:t>
            </a:r>
            <a:endParaRPr lang="sv-SE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nimBg="1"/>
      <p:bldP spid="44042" grpId="0" animBg="1"/>
      <p:bldP spid="44043" grpId="0" animBg="1"/>
      <p:bldP spid="440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sv-SE" sz="2800">
                <a:solidFill>
                  <a:srgbClr val="FFFFCC"/>
                </a:solidFill>
                <a:latin typeface="Comic Sans MS" pitchFamily="66" charset="0"/>
              </a:rPr>
              <a:t>Temastart genom en upplevelse</a:t>
            </a:r>
          </a:p>
        </p:txBody>
      </p:sp>
      <p:pic>
        <p:nvPicPr>
          <p:cNvPr id="59401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4114800"/>
            <a:ext cx="3816350" cy="2312988"/>
          </a:xfrm>
          <a:ln/>
        </p:spPr>
      </p:pic>
      <p:pic>
        <p:nvPicPr>
          <p:cNvPr id="59402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4106863"/>
            <a:ext cx="3816350" cy="2274887"/>
          </a:xfrm>
          <a:ln/>
        </p:spPr>
      </p:pic>
      <p:pic>
        <p:nvPicPr>
          <p:cNvPr id="59404" name="Picture 1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4213" y="1628775"/>
            <a:ext cx="3743325" cy="2333625"/>
          </a:xfrm>
          <a:ln/>
        </p:spPr>
      </p:pic>
      <p:pic>
        <p:nvPicPr>
          <p:cNvPr id="59405" name="Picture 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16463" y="1628775"/>
            <a:ext cx="3671887" cy="2339975"/>
          </a:xfrm>
          <a:ln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latshållare för innehåll 20" descr="Money money 077.jpg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1513" y="274638"/>
            <a:ext cx="7800975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0"/>
            <a:ext cx="5580062" cy="1049338"/>
          </a:xfrm>
        </p:spPr>
        <p:txBody>
          <a:bodyPr/>
          <a:lstStyle/>
          <a:p>
            <a:pPr algn="l"/>
            <a:r>
              <a:rPr lang="sv-SE" sz="4400" b="1">
                <a:solidFill>
                  <a:srgbClr val="FFFFCC"/>
                </a:solidFill>
              </a:rPr>
              <a:t>proAros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628775"/>
            <a:ext cx="6840538" cy="4525963"/>
          </a:xfrm>
        </p:spPr>
        <p:txBody>
          <a:bodyPr/>
          <a:lstStyle/>
          <a:p>
            <a:endParaRPr lang="sv-SE"/>
          </a:p>
          <a:p>
            <a:endParaRPr lang="sv-SE"/>
          </a:p>
          <a:p>
            <a:r>
              <a:rPr lang="sv-SE"/>
              <a:t>välkomnar alla elever</a:t>
            </a:r>
          </a:p>
          <a:p>
            <a:r>
              <a:rPr lang="sv-SE"/>
              <a:t>är öppet för insyn</a:t>
            </a:r>
          </a:p>
          <a:p>
            <a:r>
              <a:rPr lang="sv-SE"/>
              <a:t>är icke-vinstdrivande</a:t>
            </a:r>
          </a:p>
          <a:p>
            <a:r>
              <a:rPr lang="sv-SE"/>
              <a:t>styrs av våra politiker</a:t>
            </a:r>
          </a:p>
          <a:p>
            <a:endParaRPr lang="sv-SE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latshållare för innehåll 19" descr="Money money 073.jpg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549275"/>
            <a:ext cx="7181850" cy="5386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latshållare för innehåll 18" descr="Money money 066.jpg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1513" y="274638"/>
            <a:ext cx="7800975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latshållare för innehåll 17" descr="Money money 056.jpg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476250"/>
            <a:ext cx="7716838" cy="57927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713788" cy="3917950"/>
          </a:xfrm>
        </p:spPr>
        <p:txBody>
          <a:bodyPr/>
          <a:lstStyle/>
          <a:p>
            <a:pPr>
              <a:buFontTx/>
              <a:buNone/>
            </a:pPr>
            <a:endParaRPr lang="sv-SE" sz="2400" dirty="0" smtClean="0">
              <a:latin typeface="Comic Sans MS" pitchFamily="66" charset="0"/>
            </a:endParaRPr>
          </a:p>
          <a:p>
            <a:r>
              <a:rPr lang="en-GB" sz="2000" dirty="0" err="1" smtClean="0"/>
              <a:t>Innehållet</a:t>
            </a:r>
            <a:r>
              <a:rPr lang="en-GB" sz="2000" dirty="0" smtClean="0"/>
              <a:t> i </a:t>
            </a:r>
            <a:r>
              <a:rPr lang="en-GB" sz="2000" dirty="0" err="1" smtClean="0"/>
              <a:t>vårt</a:t>
            </a:r>
            <a:r>
              <a:rPr lang="en-GB" sz="2000" dirty="0" smtClean="0"/>
              <a:t> </a:t>
            </a:r>
            <a:r>
              <a:rPr lang="en-GB" sz="2000" dirty="0" err="1" smtClean="0"/>
              <a:t>lärande</a:t>
            </a:r>
            <a:r>
              <a:rPr lang="en-GB" sz="2000" dirty="0" smtClean="0"/>
              <a:t> </a:t>
            </a:r>
            <a:r>
              <a:rPr lang="en-GB" sz="2000" dirty="0" err="1" smtClean="0"/>
              <a:t>är</a:t>
            </a:r>
            <a:r>
              <a:rPr lang="en-GB" sz="2000" dirty="0" smtClean="0"/>
              <a:t> </a:t>
            </a:r>
            <a:r>
              <a:rPr lang="en-GB" sz="2000" dirty="0" err="1" smtClean="0"/>
              <a:t>baserat</a:t>
            </a:r>
            <a:r>
              <a:rPr lang="en-GB" sz="2000" dirty="0" smtClean="0"/>
              <a:t> </a:t>
            </a:r>
            <a:r>
              <a:rPr lang="en-GB" sz="2000" dirty="0" err="1" smtClean="0"/>
              <a:t>på</a:t>
            </a:r>
            <a:r>
              <a:rPr lang="en-GB" sz="2000" dirty="0" smtClean="0"/>
              <a:t> </a:t>
            </a:r>
            <a:r>
              <a:rPr lang="en-GB" sz="2000" dirty="0" err="1" smtClean="0"/>
              <a:t>elevernas</a:t>
            </a:r>
            <a:r>
              <a:rPr lang="en-GB" sz="2000" dirty="0" smtClean="0"/>
              <a:t> </a:t>
            </a:r>
            <a:r>
              <a:rPr lang="en-GB" sz="2000" dirty="0" err="1" smtClean="0"/>
              <a:t>önskningar</a:t>
            </a:r>
            <a:r>
              <a:rPr lang="en-GB" sz="2000" dirty="0" smtClean="0"/>
              <a:t> </a:t>
            </a:r>
            <a:r>
              <a:rPr lang="en-GB" sz="2000" dirty="0" err="1" smtClean="0"/>
              <a:t>inom</a:t>
            </a:r>
            <a:r>
              <a:rPr lang="en-GB" sz="2000" dirty="0" smtClean="0"/>
              <a:t> </a:t>
            </a:r>
            <a:r>
              <a:rPr lang="en-GB" sz="2000" dirty="0" err="1" smtClean="0"/>
              <a:t>det</a:t>
            </a:r>
            <a:r>
              <a:rPr lang="en-GB" sz="2000" dirty="0" smtClean="0"/>
              <a:t> </a:t>
            </a:r>
            <a:r>
              <a:rPr lang="en-GB" sz="2000" dirty="0" err="1" smtClean="0"/>
              <a:t>givna</a:t>
            </a:r>
            <a:r>
              <a:rPr lang="en-GB" sz="2000" dirty="0" smtClean="0"/>
              <a:t> </a:t>
            </a:r>
            <a:r>
              <a:rPr lang="en-GB" sz="2000" dirty="0" err="1" smtClean="0"/>
              <a:t>temat</a:t>
            </a:r>
            <a:r>
              <a:rPr lang="en-GB" sz="2000" dirty="0" smtClean="0"/>
              <a:t>. </a:t>
            </a:r>
            <a:r>
              <a:rPr lang="en-GB" sz="2000" dirty="0" err="1" smtClean="0"/>
              <a:t>Det</a:t>
            </a:r>
            <a:r>
              <a:rPr lang="en-GB" sz="2000" dirty="0" smtClean="0"/>
              <a:t> </a:t>
            </a:r>
            <a:r>
              <a:rPr lang="en-GB" sz="2000" dirty="0" err="1" smtClean="0"/>
              <a:t>är</a:t>
            </a:r>
            <a:r>
              <a:rPr lang="en-GB" sz="2000" dirty="0" smtClean="0"/>
              <a:t> </a:t>
            </a:r>
            <a:r>
              <a:rPr lang="en-GB" sz="2000" dirty="0" err="1" smtClean="0"/>
              <a:t>självklart</a:t>
            </a:r>
            <a:r>
              <a:rPr lang="en-GB" sz="2000" dirty="0" smtClean="0"/>
              <a:t> </a:t>
            </a:r>
            <a:r>
              <a:rPr lang="en-GB" sz="2000" dirty="0" err="1" smtClean="0"/>
              <a:t>relaterat</a:t>
            </a:r>
            <a:r>
              <a:rPr lang="en-GB" sz="2000" dirty="0" smtClean="0"/>
              <a:t> till målen i </a:t>
            </a:r>
            <a:r>
              <a:rPr lang="en-GB" sz="2000" dirty="0" err="1" smtClean="0"/>
              <a:t>läroplan</a:t>
            </a:r>
            <a:r>
              <a:rPr lang="en-GB" sz="2000" dirty="0" smtClean="0"/>
              <a:t> </a:t>
            </a:r>
            <a:r>
              <a:rPr lang="en-GB" sz="2000" dirty="0" err="1" smtClean="0"/>
              <a:t>och</a:t>
            </a:r>
            <a:r>
              <a:rPr lang="en-GB" sz="2000" dirty="0" smtClean="0"/>
              <a:t> </a:t>
            </a:r>
            <a:r>
              <a:rPr lang="en-GB" sz="2000" dirty="0" err="1" smtClean="0"/>
              <a:t>kursplaner</a:t>
            </a:r>
            <a:endParaRPr lang="sv-SE" sz="2000" dirty="0" smtClean="0"/>
          </a:p>
          <a:p>
            <a:endParaRPr lang="sv-SE" sz="2000" dirty="0" smtClean="0">
              <a:latin typeface="Footlight MT Light"/>
            </a:endParaRPr>
          </a:p>
          <a:p>
            <a:r>
              <a:rPr lang="en-GB" sz="2000" dirty="0" err="1" smtClean="0"/>
              <a:t>För</a:t>
            </a:r>
            <a:r>
              <a:rPr lang="en-GB" sz="2000" dirty="0" smtClean="0"/>
              <a:t> </a:t>
            </a:r>
            <a:r>
              <a:rPr lang="en-GB" sz="2000" dirty="0" err="1" smtClean="0"/>
              <a:t>att</a:t>
            </a:r>
            <a:r>
              <a:rPr lang="en-GB" sz="2000" dirty="0" smtClean="0"/>
              <a:t> </a:t>
            </a:r>
            <a:r>
              <a:rPr lang="en-GB" sz="2000" dirty="0" err="1" smtClean="0"/>
              <a:t>försäkra</a:t>
            </a:r>
            <a:r>
              <a:rPr lang="en-GB" sz="2000" dirty="0" smtClean="0"/>
              <a:t> </a:t>
            </a:r>
            <a:r>
              <a:rPr lang="en-GB" sz="2000" dirty="0" err="1" smtClean="0"/>
              <a:t>oss</a:t>
            </a:r>
            <a:r>
              <a:rPr lang="en-GB" sz="2000" dirty="0" smtClean="0"/>
              <a:t> </a:t>
            </a:r>
            <a:r>
              <a:rPr lang="en-GB" sz="2000" dirty="0" err="1" smtClean="0"/>
              <a:t>om</a:t>
            </a:r>
            <a:r>
              <a:rPr lang="en-GB" sz="2000" dirty="0" smtClean="0"/>
              <a:t> </a:t>
            </a:r>
            <a:r>
              <a:rPr lang="en-GB" sz="2000" dirty="0" err="1" smtClean="0"/>
              <a:t>att</a:t>
            </a:r>
            <a:r>
              <a:rPr lang="en-GB" sz="2000" dirty="0" smtClean="0"/>
              <a:t> </a:t>
            </a:r>
            <a:r>
              <a:rPr lang="en-GB" sz="2000" dirty="0" err="1" smtClean="0"/>
              <a:t>syftet</a:t>
            </a:r>
            <a:r>
              <a:rPr lang="en-GB" sz="2000" dirty="0" smtClean="0"/>
              <a:t> med </a:t>
            </a:r>
            <a:r>
              <a:rPr lang="en-GB" sz="2000" dirty="0" err="1" smtClean="0"/>
              <a:t>arbetet</a:t>
            </a:r>
            <a:r>
              <a:rPr lang="en-GB" sz="2000" dirty="0" smtClean="0"/>
              <a:t> </a:t>
            </a:r>
            <a:r>
              <a:rPr lang="en-GB" sz="2000" dirty="0" err="1" smtClean="0"/>
              <a:t>är</a:t>
            </a:r>
            <a:r>
              <a:rPr lang="en-GB" sz="2000" dirty="0" smtClean="0"/>
              <a:t> </a:t>
            </a:r>
            <a:r>
              <a:rPr lang="en-GB" sz="2000" dirty="0" err="1" smtClean="0"/>
              <a:t>så</a:t>
            </a:r>
            <a:r>
              <a:rPr lang="en-GB" sz="2000" dirty="0" smtClean="0"/>
              <a:t> </a:t>
            </a:r>
            <a:r>
              <a:rPr lang="en-GB" sz="2000" dirty="0" err="1" smtClean="0"/>
              <a:t>klart</a:t>
            </a:r>
            <a:r>
              <a:rPr lang="en-GB" sz="2000" dirty="0" smtClean="0"/>
              <a:t> </a:t>
            </a:r>
            <a:r>
              <a:rPr lang="en-GB" sz="2000" dirty="0" err="1" smtClean="0"/>
              <a:t>som</a:t>
            </a:r>
            <a:r>
              <a:rPr lang="en-GB" sz="2000" dirty="0" smtClean="0"/>
              <a:t> </a:t>
            </a:r>
            <a:r>
              <a:rPr lang="en-GB" sz="2000" dirty="0" err="1" smtClean="0"/>
              <a:t>möjligt</a:t>
            </a:r>
            <a:r>
              <a:rPr lang="en-GB" sz="2000" dirty="0" smtClean="0"/>
              <a:t> </a:t>
            </a:r>
            <a:r>
              <a:rPr lang="en-GB" sz="2000" dirty="0" err="1" smtClean="0"/>
              <a:t>så</a:t>
            </a:r>
            <a:r>
              <a:rPr lang="en-GB" sz="2000" dirty="0" smtClean="0"/>
              <a:t> </a:t>
            </a:r>
            <a:r>
              <a:rPr lang="en-GB" sz="2000" dirty="0" err="1" smtClean="0"/>
              <a:t>delar</a:t>
            </a:r>
            <a:r>
              <a:rPr lang="en-GB" sz="2000" dirty="0" smtClean="0"/>
              <a:t> vi </a:t>
            </a:r>
            <a:r>
              <a:rPr lang="en-GB" sz="2000" dirty="0" err="1" smtClean="0"/>
              <a:t>ut</a:t>
            </a:r>
            <a:r>
              <a:rPr lang="en-GB" sz="2000" dirty="0" smtClean="0"/>
              <a:t> </a:t>
            </a:r>
            <a:r>
              <a:rPr lang="en-GB" sz="2000" dirty="0" err="1" smtClean="0"/>
              <a:t>ett</a:t>
            </a:r>
            <a:r>
              <a:rPr lang="en-GB" sz="2000" dirty="0" smtClean="0"/>
              <a:t> “målpapper” med målen i de </a:t>
            </a:r>
            <a:r>
              <a:rPr lang="en-GB" sz="2000" dirty="0" err="1" smtClean="0"/>
              <a:t>olika</a:t>
            </a:r>
            <a:r>
              <a:rPr lang="en-GB" sz="2000" dirty="0" smtClean="0"/>
              <a:t> </a:t>
            </a:r>
            <a:r>
              <a:rPr lang="en-GB" sz="2000" dirty="0" err="1" smtClean="0"/>
              <a:t>ämnena</a:t>
            </a:r>
            <a:r>
              <a:rPr lang="en-GB" sz="2000" dirty="0" smtClean="0"/>
              <a:t>.</a:t>
            </a:r>
            <a:endParaRPr lang="sv-SE" sz="2000" dirty="0" smtClean="0"/>
          </a:p>
          <a:p>
            <a:endParaRPr lang="sv-SE" sz="2000" dirty="0" smtClean="0">
              <a:latin typeface="Comic Sans MS" pitchFamily="66" charset="0"/>
            </a:endParaRPr>
          </a:p>
          <a:p>
            <a:endParaRPr lang="sv-SE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sv-SE" sz="2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4500563"/>
            <a:ext cx="152717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alltid_bäst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2500" dirty="0" smtClean="0">
                <a:latin typeface="Comic Sans MS" pitchFamily="66" charset="0"/>
              </a:rPr>
              <a:t/>
            </a:r>
            <a:br>
              <a:rPr lang="sv-SE" sz="2500" dirty="0" smtClean="0">
                <a:latin typeface="Comic Sans MS" pitchFamily="66" charset="0"/>
              </a:rPr>
            </a:br>
            <a:r>
              <a:rPr lang="sv-SE" sz="2500" dirty="0" smtClean="0">
                <a:latin typeface="Comic Sans MS" pitchFamily="66" charset="0"/>
              </a:rPr>
              <a:t/>
            </a:r>
            <a:br>
              <a:rPr lang="sv-SE" sz="2500" dirty="0" smtClean="0">
                <a:latin typeface="Comic Sans MS" pitchFamily="66" charset="0"/>
              </a:rPr>
            </a:br>
            <a:r>
              <a:rPr lang="en-GB" sz="4000" dirty="0" smtClean="0"/>
              <a:t>Den </a:t>
            </a:r>
            <a:r>
              <a:rPr lang="en-GB" sz="4000" dirty="0" err="1" smtClean="0"/>
              <a:t>röda</a:t>
            </a:r>
            <a:r>
              <a:rPr lang="en-GB" sz="4000" dirty="0" smtClean="0"/>
              <a:t> </a:t>
            </a:r>
            <a:r>
              <a:rPr lang="en-GB" sz="4000" dirty="0" err="1" smtClean="0"/>
              <a:t>tråden</a:t>
            </a:r>
            <a:r>
              <a:rPr lang="en-GB" sz="4000" dirty="0" smtClean="0"/>
              <a:t> – </a:t>
            </a:r>
            <a:r>
              <a:rPr lang="en-GB" sz="4000" dirty="0" err="1" smtClean="0"/>
              <a:t>arbetet</a:t>
            </a:r>
            <a:r>
              <a:rPr lang="en-GB" sz="4000" dirty="0" smtClean="0"/>
              <a:t> i </a:t>
            </a:r>
            <a:r>
              <a:rPr lang="en-GB" sz="4000" dirty="0" err="1" smtClean="0"/>
              <a:t>olika</a:t>
            </a:r>
            <a:r>
              <a:rPr lang="en-GB" sz="4000" dirty="0" smtClean="0"/>
              <a:t> ämnen</a:t>
            </a:r>
            <a:endParaRPr lang="sv-SE" sz="400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alltid_bäst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pic>
        <p:nvPicPr>
          <p:cNvPr id="27650" name="Picture 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 b="29547"/>
          <a:stretch>
            <a:fillRect/>
          </a:stretch>
        </p:blipFill>
        <p:spPr>
          <a:xfrm>
            <a:off x="3757613" y="260350"/>
            <a:ext cx="5386387" cy="6597650"/>
          </a:xfrm>
          <a:solidFill>
            <a:srgbClr val="0000FF"/>
          </a:solidFill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alltid_bäst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87463"/>
          </a:xfrm>
          <a:prstGeom prst="rect">
            <a:avLst/>
          </a:prstGeom>
          <a:noFill/>
        </p:spPr>
      </p:pic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8229600" cy="1143000"/>
          </a:xfrm>
        </p:spPr>
        <p:txBody>
          <a:bodyPr/>
          <a:lstStyle/>
          <a:p>
            <a:r>
              <a:rPr lang="sv-SE" sz="3600" dirty="0" smtClean="0">
                <a:latin typeface="Footlight MT Light"/>
              </a:rPr>
              <a:t>Projektarbete</a:t>
            </a:r>
            <a:endParaRPr lang="sv-SE" sz="3600" dirty="0" smtClean="0">
              <a:latin typeface="Footlight MT Light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713788" cy="45688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1200" dirty="0" err="1" smtClean="0">
                <a:latin typeface="Footlight MT Light"/>
              </a:rPr>
              <a:t>Syftet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är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att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eleverna</a:t>
            </a:r>
            <a:r>
              <a:rPr lang="en-GB" sz="1200" dirty="0" smtClean="0">
                <a:latin typeface="Footlight MT Light"/>
              </a:rPr>
              <a:t>, </a:t>
            </a:r>
            <a:r>
              <a:rPr lang="en-GB" sz="1200" dirty="0" err="1" smtClean="0">
                <a:latin typeface="Footlight MT Light"/>
              </a:rPr>
              <a:t>baserat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på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deras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interssen</a:t>
            </a:r>
            <a:r>
              <a:rPr lang="en-GB" sz="1200" dirty="0" smtClean="0">
                <a:latin typeface="Footlight MT Light"/>
              </a:rPr>
              <a:t>, </a:t>
            </a:r>
            <a:r>
              <a:rPr lang="en-GB" sz="1200" dirty="0" err="1" smtClean="0">
                <a:latin typeface="Footlight MT Light"/>
              </a:rPr>
              <a:t>ska</a:t>
            </a:r>
            <a:r>
              <a:rPr lang="en-GB" sz="1200" dirty="0" smtClean="0">
                <a:latin typeface="Footlight MT Light"/>
              </a:rPr>
              <a:t> ha en </a:t>
            </a:r>
            <a:r>
              <a:rPr lang="en-GB" sz="1200" dirty="0" err="1" smtClean="0">
                <a:latin typeface="Footlight MT Light"/>
              </a:rPr>
              <a:t>möjlighet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att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fördjupa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sina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kunskaper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genom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att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göra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ett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särskilt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projektarbete</a:t>
            </a:r>
            <a:r>
              <a:rPr lang="en-GB" sz="1200" dirty="0" smtClean="0">
                <a:latin typeface="Footlight MT Light"/>
              </a:rPr>
              <a:t>. </a:t>
            </a:r>
            <a:endParaRPr lang="en-GB" sz="1200" dirty="0" smtClean="0">
              <a:latin typeface="Footlight MT Ligh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en-GB" sz="1200" dirty="0" smtClean="0">
                <a:latin typeface="Footlight MT Light"/>
              </a:rPr>
              <a:t>Vi </a:t>
            </a:r>
            <a:r>
              <a:rPr lang="en-GB" sz="1200" dirty="0" err="1" smtClean="0">
                <a:latin typeface="Footlight MT Light"/>
              </a:rPr>
              <a:t>brytar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schemat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och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låter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eleverna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arbete</a:t>
            </a:r>
            <a:r>
              <a:rPr lang="en-GB" sz="1200" dirty="0" smtClean="0">
                <a:latin typeface="Footlight MT Light"/>
              </a:rPr>
              <a:t> med </a:t>
            </a:r>
            <a:r>
              <a:rPr lang="en-GB" sz="1200" dirty="0" err="1" smtClean="0">
                <a:latin typeface="Footlight MT Light"/>
              </a:rPr>
              <a:t>ett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egenvalt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projekt</a:t>
            </a:r>
            <a:r>
              <a:rPr lang="en-GB" sz="1200" dirty="0" smtClean="0">
                <a:latin typeface="Footlight MT Light"/>
              </a:rPr>
              <a:t>. </a:t>
            </a:r>
            <a:r>
              <a:rPr lang="en-GB" sz="1200" dirty="0" err="1" smtClean="0">
                <a:latin typeface="Footlight MT Light"/>
              </a:rPr>
              <a:t>Vanligen</a:t>
            </a:r>
            <a:r>
              <a:rPr lang="en-GB" sz="1200" dirty="0" smtClean="0">
                <a:latin typeface="Footlight MT Light"/>
              </a:rPr>
              <a:t> </a:t>
            </a:r>
            <a:endParaRPr lang="en-GB" sz="1200" dirty="0">
              <a:latin typeface="Footlight MT Light"/>
            </a:endParaRPr>
          </a:p>
          <a:p>
            <a:pPr>
              <a:lnSpc>
                <a:spcPct val="80000"/>
              </a:lnSpc>
              <a:buNone/>
            </a:pPr>
            <a:r>
              <a:rPr lang="en-GB" sz="1200" dirty="0" smtClean="0">
                <a:latin typeface="Footlight MT Light"/>
              </a:rPr>
              <a:t>	under </a:t>
            </a:r>
            <a:r>
              <a:rPr lang="en-GB" sz="1200" dirty="0" err="1" smtClean="0">
                <a:latin typeface="Footlight MT Light"/>
              </a:rPr>
              <a:t>två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veckor</a:t>
            </a:r>
            <a:r>
              <a:rPr lang="en-GB" sz="1200" dirty="0" smtClean="0">
                <a:latin typeface="Footlight MT Light"/>
              </a:rPr>
              <a:t>.</a:t>
            </a:r>
            <a:endParaRPr lang="en-GB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sv-SE" sz="1200" dirty="0" smtClean="0">
                <a:latin typeface="Footlight MT Light"/>
              </a:rPr>
              <a:t>Eleverna som är mellan 6 och 11 år arbetar i verkstäder. Fritidspersonalen</a:t>
            </a:r>
          </a:p>
          <a:p>
            <a:pPr>
              <a:lnSpc>
                <a:spcPct val="80000"/>
              </a:lnSpc>
              <a:buNone/>
            </a:pPr>
            <a:r>
              <a:rPr lang="sv-SE" sz="1200" dirty="0">
                <a:latin typeface="Footlight MT Light"/>
              </a:rPr>
              <a:t>	</a:t>
            </a:r>
            <a:r>
              <a:rPr lang="sv-SE" sz="1200" dirty="0" smtClean="0">
                <a:latin typeface="Footlight MT Light"/>
              </a:rPr>
              <a:t>är i högsta grad inblandade i detta arbete. </a:t>
            </a:r>
          </a:p>
          <a:p>
            <a:pPr>
              <a:lnSpc>
                <a:spcPct val="80000"/>
              </a:lnSpc>
              <a:buNone/>
            </a:pP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v-SE" sz="1200" dirty="0" smtClean="0">
                <a:latin typeface="Footlight MT Light"/>
              </a:rPr>
              <a:t>	</a:t>
            </a:r>
            <a:r>
              <a:rPr lang="sv-SE" sz="1200" b="1" dirty="0" smtClean="0">
                <a:latin typeface="Footlight MT Light"/>
              </a:rPr>
              <a:t>Eleverna tränas också att</a:t>
            </a:r>
            <a:endParaRPr lang="en-GB" sz="1200" b="1" dirty="0" smtClean="0">
              <a:latin typeface="Footlight MT Ligh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v-SE" sz="1200" b="1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sv-SE" sz="1200" dirty="0">
                <a:latin typeface="Footlight MT Light"/>
              </a:rPr>
              <a:t>t</a:t>
            </a:r>
            <a:r>
              <a:rPr lang="sv-SE" sz="1200" dirty="0" smtClean="0">
                <a:latin typeface="Footlight MT Light"/>
              </a:rPr>
              <a:t>a eget ansvar</a:t>
            </a: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endParaRPr lang="sv-SE" sz="1200" b="1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sv-SE" sz="1200" dirty="0">
                <a:latin typeface="Footlight MT Light"/>
              </a:rPr>
              <a:t>g</a:t>
            </a:r>
            <a:r>
              <a:rPr lang="sv-SE" sz="1200" dirty="0" smtClean="0">
                <a:latin typeface="Footlight MT Light"/>
              </a:rPr>
              <a:t>enomföra en studie med intervjuer</a:t>
            </a: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sv-SE" sz="1200" dirty="0">
                <a:latin typeface="Footlight MT Light"/>
              </a:rPr>
              <a:t>a</a:t>
            </a:r>
            <a:r>
              <a:rPr lang="sv-SE" sz="1200" dirty="0" smtClean="0">
                <a:latin typeface="Footlight MT Light"/>
              </a:rPr>
              <a:t>nvända olika presentationstekniker</a:t>
            </a: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v-SE" sz="1200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r>
              <a:rPr lang="en-GB" sz="1200" dirty="0" err="1" smtClean="0">
                <a:latin typeface="Footlight MT Light"/>
              </a:rPr>
              <a:t>samarbeta</a:t>
            </a:r>
            <a:r>
              <a:rPr lang="en-GB" sz="1200" dirty="0" smtClean="0">
                <a:latin typeface="Footlight MT Light"/>
              </a:rPr>
              <a:t> med </a:t>
            </a:r>
            <a:r>
              <a:rPr lang="en-GB" sz="1200" dirty="0" err="1" smtClean="0">
                <a:latin typeface="Footlight MT Light"/>
              </a:rPr>
              <a:t>andra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elever</a:t>
            </a:r>
            <a:r>
              <a:rPr lang="en-GB" sz="1200" dirty="0">
                <a:latin typeface="Footlight MT Light"/>
              </a:rPr>
              <a:t> </a:t>
            </a:r>
            <a:r>
              <a:rPr lang="en-GB" sz="1200" dirty="0" smtClean="0">
                <a:latin typeface="Footlight MT Light"/>
              </a:rPr>
              <a:t>– </a:t>
            </a:r>
            <a:r>
              <a:rPr lang="en-GB" sz="1200" dirty="0" err="1" smtClean="0">
                <a:latin typeface="Footlight MT Light"/>
              </a:rPr>
              <a:t>både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klasskompisar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och</a:t>
            </a:r>
            <a:r>
              <a:rPr lang="en-GB" sz="1200" dirty="0" smtClean="0">
                <a:latin typeface="Footlight MT Light"/>
              </a:rPr>
              <a:t> </a:t>
            </a:r>
            <a:r>
              <a:rPr lang="en-GB" sz="1200" dirty="0" err="1" smtClean="0">
                <a:latin typeface="Footlight MT Light"/>
              </a:rPr>
              <a:t>andra</a:t>
            </a:r>
            <a:r>
              <a:rPr lang="en-GB" sz="900" dirty="0" smtClean="0"/>
              <a:t> </a:t>
            </a:r>
            <a:endParaRPr lang="sv-SE" sz="900" dirty="0" smtClean="0"/>
          </a:p>
          <a:p>
            <a:pPr>
              <a:lnSpc>
                <a:spcPct val="80000"/>
              </a:lnSpc>
            </a:pPr>
            <a:endParaRPr lang="sv-SE" sz="900" b="1" dirty="0" smtClean="0">
              <a:latin typeface="Footlight MT Light"/>
            </a:endParaRPr>
          </a:p>
          <a:p>
            <a:pPr>
              <a:lnSpc>
                <a:spcPct val="80000"/>
              </a:lnSpc>
            </a:pPr>
            <a:endParaRPr lang="sv-SE" sz="1100" dirty="0" smtClean="0">
              <a:latin typeface="Footlight MT Light"/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2159000"/>
            <a:ext cx="2525712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4149725"/>
            <a:ext cx="33210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solidFill>
                  <a:srgbClr val="FFFFCC"/>
                </a:solidFill>
                <a:latin typeface="Comic Sans MS" pitchFamily="66" charset="0"/>
              </a:rPr>
              <a:t>Brainstorming i klassrummet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8713788" cy="10366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sv-SE" sz="20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2000">
                <a:latin typeface="Comic Sans MS" pitchFamily="66" charset="0"/>
              </a:rPr>
              <a:t>Vilka tankar, frågor och funderingar har väckts hos eleverna under upplevelsen?</a:t>
            </a:r>
          </a:p>
          <a:p>
            <a:pPr>
              <a:lnSpc>
                <a:spcPct val="80000"/>
              </a:lnSpc>
            </a:pPr>
            <a:endParaRPr lang="sv-SE" sz="200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sv-SE" sz="2000">
                <a:latin typeface="Comic Sans MS" pitchFamily="66" charset="0"/>
              </a:rPr>
              <a:t>Vad vill eleverna arbeta med inom temat?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3213100"/>
            <a:ext cx="8229600" cy="316865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979613" y="115888"/>
            <a:ext cx="5472112" cy="1049337"/>
          </a:xfrm>
        </p:spPr>
        <p:txBody>
          <a:bodyPr/>
          <a:lstStyle/>
          <a:p>
            <a:r>
              <a:rPr lang="sv-SE" sz="3600">
                <a:solidFill>
                  <a:srgbClr val="FFFFCC"/>
                </a:solidFill>
                <a:latin typeface="Comic Sans MS" pitchFamily="66" charset="0"/>
              </a:rPr>
              <a:t>Öppet hus</a:t>
            </a:r>
          </a:p>
        </p:txBody>
      </p:sp>
      <p:pic>
        <p:nvPicPr>
          <p:cNvPr id="64521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475" y="1557338"/>
            <a:ext cx="2249488" cy="2663825"/>
          </a:xfrm>
          <a:ln/>
        </p:spPr>
      </p:pic>
      <p:pic>
        <p:nvPicPr>
          <p:cNvPr id="64522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557338"/>
            <a:ext cx="2917825" cy="2185987"/>
          </a:xfrm>
          <a:ln/>
        </p:spPr>
      </p:pic>
      <p:pic>
        <p:nvPicPr>
          <p:cNvPr id="64524" name="Picture 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4076700"/>
            <a:ext cx="2916238" cy="2187575"/>
          </a:xfrm>
          <a:ln/>
        </p:spPr>
      </p:pic>
      <p:pic>
        <p:nvPicPr>
          <p:cNvPr id="6452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4262438"/>
            <a:ext cx="27368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27" name="Picture 1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867400" y="1557338"/>
            <a:ext cx="2914650" cy="2519362"/>
          </a:xfrm>
          <a:ln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41438"/>
            <a:ext cx="9144000" cy="20780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v-SE" dirty="0">
                <a:solidFill>
                  <a:srgbClr val="808000"/>
                </a:solidFill>
                <a:latin typeface="Comic Sans MS" pitchFamily="66" charset="0"/>
              </a:rPr>
              <a:t>VÄLKOMMEN </a:t>
            </a:r>
            <a:br>
              <a:rPr lang="sv-SE" dirty="0">
                <a:solidFill>
                  <a:srgbClr val="808000"/>
                </a:solidFill>
                <a:latin typeface="Comic Sans MS" pitchFamily="66" charset="0"/>
              </a:rPr>
            </a:br>
            <a:r>
              <a:rPr lang="sv-SE" sz="2400" dirty="0">
                <a:solidFill>
                  <a:srgbClr val="808000"/>
                </a:solidFill>
                <a:latin typeface="Comic Sans MS" pitchFamily="66" charset="0"/>
              </a:rPr>
              <a:t/>
            </a:r>
            <a:br>
              <a:rPr lang="sv-SE" sz="2400" dirty="0">
                <a:solidFill>
                  <a:srgbClr val="808000"/>
                </a:solidFill>
                <a:latin typeface="Comic Sans MS" pitchFamily="66" charset="0"/>
              </a:rPr>
            </a:br>
            <a:endParaRPr lang="sv-SE" sz="2400" dirty="0">
              <a:solidFill>
                <a:srgbClr val="808000"/>
              </a:solidFill>
              <a:latin typeface="Comic Sans MS" pitchFamily="66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141663"/>
            <a:ext cx="464026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>
                <a:solidFill>
                  <a:schemeClr val="tx1"/>
                </a:solidFill>
              </a:rPr>
              <a:t>     </a:t>
            </a:r>
            <a:r>
              <a:rPr lang="sv-SE" sz="4400" b="1">
                <a:solidFill>
                  <a:srgbClr val="FFFFCC"/>
                </a:solidFill>
              </a:rPr>
              <a:t>I proAros skolor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628775"/>
            <a:ext cx="7777163" cy="4525963"/>
          </a:xfrm>
        </p:spPr>
        <p:txBody>
          <a:bodyPr/>
          <a:lstStyle/>
          <a:p>
            <a:endParaRPr lang="sv-SE"/>
          </a:p>
          <a:p>
            <a:r>
              <a:rPr lang="sv-SE"/>
              <a:t>har vi alltid elevens bästa för ögonen</a:t>
            </a:r>
          </a:p>
          <a:p>
            <a:r>
              <a:rPr lang="sv-SE"/>
              <a:t>har vi en helhetssyn på lärande, </a:t>
            </a:r>
          </a:p>
          <a:p>
            <a:pPr>
              <a:buFontTx/>
              <a:buNone/>
            </a:pPr>
            <a:r>
              <a:rPr lang="sv-SE"/>
              <a:t>   från 1 till 20 år</a:t>
            </a:r>
          </a:p>
          <a:p>
            <a:r>
              <a:rPr lang="sv-SE"/>
              <a:t>skapar vi smidiga övergångar</a:t>
            </a:r>
          </a:p>
          <a:p>
            <a:r>
              <a:rPr lang="sv-SE"/>
              <a:t>kan föräldrar och elever påverka</a:t>
            </a:r>
          </a:p>
          <a:p>
            <a:r>
              <a:rPr lang="sv-SE"/>
              <a:t>arbetar lärarna i arbetslag</a:t>
            </a:r>
          </a:p>
          <a:p>
            <a:endParaRPr lang="sv-SE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260350"/>
            <a:ext cx="5656262" cy="936625"/>
          </a:xfrm>
        </p:spPr>
        <p:txBody>
          <a:bodyPr/>
          <a:lstStyle/>
          <a:p>
            <a:pPr algn="l"/>
            <a:r>
              <a:rPr lang="sv-SE" sz="2000"/>
              <a:t/>
            </a:r>
            <a:br>
              <a:rPr lang="sv-SE" sz="2000"/>
            </a:br>
            <a:r>
              <a:rPr lang="sv-SE" sz="2400">
                <a:solidFill>
                  <a:srgbClr val="FFFFCC"/>
                </a:solidFill>
              </a:rPr>
              <a:t>Dokument som styr proAros grundskolor</a:t>
            </a:r>
            <a:br>
              <a:rPr lang="sv-SE" sz="2400">
                <a:solidFill>
                  <a:srgbClr val="FFFFCC"/>
                </a:solidFill>
              </a:rPr>
            </a:br>
            <a:endParaRPr lang="sv-SE" sz="2400">
              <a:solidFill>
                <a:srgbClr val="FFFFCC"/>
              </a:solidFill>
            </a:endParaRPr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505200" y="2590800"/>
            <a:ext cx="2057400" cy="1851025"/>
          </a:xfrm>
          <a:prstGeom prst="ellipse">
            <a:avLst/>
          </a:prstGeom>
          <a:solidFill>
            <a:srgbClr val="BF69A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800" b="1">
                <a:solidFill>
                  <a:schemeClr val="bg1"/>
                </a:solidFill>
                <a:latin typeface="Times" pitchFamily="18" charset="0"/>
              </a:rPr>
              <a:t>Lokal </a:t>
            </a:r>
          </a:p>
          <a:p>
            <a:pPr algn="ctr" eaLnBrk="0" hangingPunct="0"/>
            <a:r>
              <a:rPr lang="sv-SE" sz="2800" b="1">
                <a:solidFill>
                  <a:schemeClr val="bg1"/>
                </a:solidFill>
                <a:latin typeface="Times" pitchFamily="18" charset="0"/>
              </a:rPr>
              <a:t>arbetsplan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(skolan beslutar)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505200"/>
            <a:ext cx="2514600" cy="762000"/>
          </a:xfrm>
          <a:prstGeom prst="rect">
            <a:avLst/>
          </a:prstGeom>
          <a:solidFill>
            <a:srgbClr val="D4B0C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000" b="1">
                <a:latin typeface="Times" pitchFamily="18" charset="0"/>
              </a:rPr>
              <a:t>Kommentarmaterial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(Skolverket beslutar)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381000" y="1600200"/>
            <a:ext cx="2514600" cy="762000"/>
          </a:xfrm>
          <a:prstGeom prst="rect">
            <a:avLst/>
          </a:prstGeom>
          <a:solidFill>
            <a:srgbClr val="E0773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400" b="1">
                <a:latin typeface="Times" pitchFamily="18" charset="0"/>
              </a:rPr>
              <a:t>Skollag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(Riksdagen beslutar)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6400800" y="3505200"/>
            <a:ext cx="2514600" cy="762000"/>
          </a:xfrm>
          <a:prstGeom prst="rect">
            <a:avLst/>
          </a:prstGeom>
          <a:solidFill>
            <a:srgbClr val="2BB18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400" b="1">
                <a:latin typeface="Times" pitchFamily="18" charset="0"/>
              </a:rPr>
              <a:t>Kursplaner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(Regeringen beslutar)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096000" y="1600200"/>
            <a:ext cx="2514600" cy="762000"/>
          </a:xfrm>
          <a:prstGeom prst="rect">
            <a:avLst/>
          </a:prstGeom>
          <a:solidFill>
            <a:srgbClr val="A4DD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400" b="1">
                <a:latin typeface="Times" pitchFamily="18" charset="0"/>
              </a:rPr>
              <a:t>Läroplan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(Regeringen beslutar)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066800" y="5105400"/>
            <a:ext cx="2971800" cy="1143000"/>
          </a:xfrm>
          <a:prstGeom prst="rect">
            <a:avLst/>
          </a:prstGeom>
          <a:solidFill>
            <a:srgbClr val="F5E77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400" b="1">
                <a:latin typeface="Times" pitchFamily="18" charset="0"/>
              </a:rPr>
              <a:t>Utbildningsplan </a:t>
            </a:r>
          </a:p>
          <a:p>
            <a:pPr algn="ctr" eaLnBrk="0" hangingPunct="0"/>
            <a:r>
              <a:rPr lang="sv-SE" sz="2400" b="1">
                <a:latin typeface="Times" pitchFamily="18" charset="0"/>
              </a:rPr>
              <a:t>för Västerås stad</a:t>
            </a:r>
          </a:p>
          <a:p>
            <a:pPr algn="ctr" eaLnBrk="0" hangingPunct="0"/>
            <a:r>
              <a:rPr lang="sv-SE" sz="1200" b="1">
                <a:latin typeface="Times" pitchFamily="18" charset="0"/>
              </a:rPr>
              <a:t>(Kommunfullmäktige och PN beslutar)</a:t>
            </a:r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 rot="-2739637">
            <a:off x="3029743" y="2380457"/>
            <a:ext cx="265113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 rot="-5466175">
            <a:off x="2953544" y="3563144"/>
            <a:ext cx="265112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 rot="-8313631">
            <a:off x="3505200" y="4419600"/>
            <a:ext cx="265113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auto">
          <a:xfrm rot="-16175345">
            <a:off x="5849143" y="3599657"/>
            <a:ext cx="265113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 rot="2934944">
            <a:off x="5544343" y="2380457"/>
            <a:ext cx="265113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5257800" y="5105400"/>
            <a:ext cx="2514600" cy="914400"/>
          </a:xfrm>
          <a:prstGeom prst="rect">
            <a:avLst/>
          </a:prstGeom>
          <a:solidFill>
            <a:srgbClr val="FCBA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sv-SE" sz="2400" b="1">
                <a:latin typeface="Times" pitchFamily="18" charset="0"/>
              </a:rPr>
              <a:t>Styrdokument</a:t>
            </a:r>
          </a:p>
          <a:p>
            <a:pPr algn="ctr" eaLnBrk="0" hangingPunct="0"/>
            <a:r>
              <a:rPr lang="sv-SE" sz="2400" b="1">
                <a:latin typeface="Times" pitchFamily="18" charset="0"/>
              </a:rPr>
              <a:t>från proAros</a:t>
            </a:r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 rot="8416983">
            <a:off x="5391150" y="4419600"/>
            <a:ext cx="265113" cy="533400"/>
          </a:xfrm>
          <a:prstGeom prst="downArrow">
            <a:avLst>
              <a:gd name="adj1" fmla="val 50000"/>
              <a:gd name="adj2" fmla="val 5029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>
                <a:solidFill>
                  <a:srgbClr val="FFFFCC"/>
                </a:solidFill>
              </a:rPr>
              <a:t>   Skolans värdegrund enligt skollagen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sv-SE" sz="2400"/>
          </a:p>
          <a:p>
            <a:pPr>
              <a:buFontTx/>
              <a:buNone/>
            </a:pPr>
            <a:r>
              <a:rPr lang="sv-SE" sz="2400"/>
              <a:t>”</a:t>
            </a:r>
            <a:r>
              <a:rPr lang="sv-SE" sz="2000"/>
              <a:t>Verksamheten i skolan skall utformas i överensstämmelse med grundläggande demokratiska värderingar. Var och en som verkar inom skolan skall främja aktning för varje människas egenvärde och respekt för vår gemensamma miljö.</a:t>
            </a:r>
          </a:p>
          <a:p>
            <a:pPr>
              <a:buFontTx/>
              <a:buNone/>
            </a:pPr>
            <a:endParaRPr lang="sv-SE" sz="2000"/>
          </a:p>
          <a:p>
            <a:pPr>
              <a:buFontTx/>
              <a:buNone/>
            </a:pPr>
            <a:r>
              <a:rPr lang="sv-SE" sz="2000"/>
              <a:t>Särskilt skall den som verkar inom skolan </a:t>
            </a:r>
          </a:p>
          <a:p>
            <a:r>
              <a:rPr lang="sv-SE" sz="2000"/>
              <a:t>främja jämställdhet mellan könen samt</a:t>
            </a:r>
          </a:p>
          <a:p>
            <a:r>
              <a:rPr lang="sv-SE" sz="2000"/>
              <a:t>aktivt motverka alla former av kränkande behandling såsom mobbning och rasistiska beteenden.”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kumimoji="1" lang="sv-SE" sz="3600" dirty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Rönnbyskolan</a:t>
            </a:r>
          </a:p>
          <a:p>
            <a:endParaRPr lang="sv-SE" sz="3600" dirty="0">
              <a:solidFill>
                <a:srgbClr val="8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6804" name="Picture 4" descr="skolbi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205038"/>
            <a:ext cx="4032250" cy="2570162"/>
          </a:xfrm>
          <a:prstGeom prst="rect">
            <a:avLst/>
          </a:prstGeom>
          <a:noFill/>
        </p:spPr>
      </p:pic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331913" y="4797425"/>
            <a:ext cx="68405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sv-SE" sz="2400" dirty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Den lilla skolan med de stora </a:t>
            </a:r>
            <a:r>
              <a:rPr kumimoji="1" lang="sv-SE" sz="2400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möjligheterna!</a:t>
            </a:r>
            <a:endParaRPr kumimoji="1" lang="sv-SE" sz="2400" dirty="0">
              <a:solidFill>
                <a:srgbClr val="8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kumimoji="1" lang="sv-SE" sz="2400" dirty="0">
              <a:solidFill>
                <a:srgbClr val="8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kumimoji="1" lang="sv-SE" sz="2400" dirty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Vill Du vara med och skapa vår </a:t>
            </a:r>
            <a:r>
              <a:rPr kumimoji="1" lang="sv-SE" sz="2400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skola?</a:t>
            </a:r>
            <a:endParaRPr kumimoji="1" lang="sv-SE" sz="2400" dirty="0">
              <a:solidFill>
                <a:srgbClr val="8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Rönnbyskolan</a:t>
            </a:r>
            <a:br>
              <a:rPr lang="sv-SE" sz="2400"/>
            </a:br>
            <a:r>
              <a:rPr lang="sv-SE" sz="2400"/>
              <a:t>proAros skolor Norr</a:t>
            </a:r>
          </a:p>
        </p:txBody>
      </p:sp>
      <p:graphicFrame>
        <p:nvGraphicFramePr>
          <p:cNvPr id="79875" name="Organization Chart 3"/>
          <p:cNvGraphicFramePr>
            <a:graphicFrameLocks/>
          </p:cNvGraphicFramePr>
          <p:nvPr>
            <p:ph type="dgm" idx="1"/>
          </p:nvPr>
        </p:nvGraphicFramePr>
        <p:xfrm>
          <a:off x="250825" y="1773238"/>
          <a:ext cx="8424863" cy="4271962"/>
        </p:xfrm>
        <a:graphic>
          <a:graphicData uri="http://schemas.openxmlformats.org/drawingml/2006/compatibility">
            <com:legacyDrawing xmlns:com="http://schemas.openxmlformats.org/drawingml/2006/compatibility" spid="_x0000_s7987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2400">
                <a:solidFill>
                  <a:schemeClr val="tx1"/>
                </a:solidFill>
              </a:rPr>
              <a:t>proAros vision:</a:t>
            </a:r>
            <a:br>
              <a:rPr lang="sv-SE" sz="2400">
                <a:solidFill>
                  <a:schemeClr val="tx1"/>
                </a:solidFill>
              </a:rPr>
            </a:br>
            <a:r>
              <a:rPr lang="sv-SE" sz="2400">
                <a:solidFill>
                  <a:schemeClr val="tx1"/>
                </a:solidFill>
              </a:rPr>
              <a:t>Alltid bästa möjliga möte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/>
              <a:t>Kunskap</a:t>
            </a:r>
          </a:p>
          <a:p>
            <a:r>
              <a:rPr lang="sv-SE"/>
              <a:t>Omtanke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>
                <a:solidFill>
                  <a:srgbClr val="FFFFCC"/>
                </a:solidFill>
              </a:rPr>
              <a:t>Som en del av vår vision står orden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sv-SE" sz="2400" dirty="0"/>
          </a:p>
          <a:p>
            <a:pPr>
              <a:lnSpc>
                <a:spcPct val="90000"/>
              </a:lnSpc>
            </a:pPr>
            <a:r>
              <a:rPr lang="sv-SE" sz="2400" dirty="0"/>
              <a:t>Valfrihet</a:t>
            </a:r>
          </a:p>
          <a:p>
            <a:pPr>
              <a:lnSpc>
                <a:spcPct val="90000"/>
              </a:lnSpc>
            </a:pPr>
            <a:r>
              <a:rPr lang="sv-SE" sz="2400" dirty="0"/>
              <a:t>Engagemang</a:t>
            </a:r>
          </a:p>
          <a:p>
            <a:pPr>
              <a:lnSpc>
                <a:spcPct val="90000"/>
              </a:lnSpc>
            </a:pPr>
            <a:r>
              <a:rPr lang="sv-SE" sz="2400" dirty="0"/>
              <a:t>Trivsel</a:t>
            </a:r>
          </a:p>
          <a:p>
            <a:pPr>
              <a:lnSpc>
                <a:spcPct val="90000"/>
              </a:lnSpc>
            </a:pPr>
            <a:endParaRPr lang="sv-SE" sz="24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sv-SE" sz="2400" dirty="0"/>
              <a:t>och vi försöker leva upp till dem i det dagliga </a:t>
            </a:r>
            <a:r>
              <a:rPr lang="sv-SE" sz="2400" dirty="0" smtClean="0"/>
              <a:t>arbetet!</a:t>
            </a:r>
            <a:endParaRPr lang="sv-SE" sz="2400" dirty="0"/>
          </a:p>
          <a:p>
            <a:pPr>
              <a:lnSpc>
                <a:spcPct val="90000"/>
              </a:lnSpc>
              <a:buFontTx/>
              <a:buChar char="-"/>
            </a:pPr>
            <a:endParaRPr lang="sv-SE" sz="2400" dirty="0"/>
          </a:p>
          <a:p>
            <a:pPr>
              <a:lnSpc>
                <a:spcPct val="90000"/>
              </a:lnSpc>
              <a:buFontTx/>
              <a:buChar char="-"/>
            </a:pPr>
            <a:endParaRPr lang="sv-SE" sz="2400" dirty="0"/>
          </a:p>
          <a:p>
            <a:pPr>
              <a:lnSpc>
                <a:spcPct val="90000"/>
              </a:lnSpc>
              <a:buFontTx/>
              <a:buChar char="-"/>
            </a:pPr>
            <a:endParaRPr lang="sv-SE" sz="2400" dirty="0"/>
          </a:p>
          <a:p>
            <a:pPr>
              <a:lnSpc>
                <a:spcPct val="90000"/>
              </a:lnSpc>
              <a:buFontTx/>
              <a:buChar char="-"/>
            </a:pPr>
            <a:endParaRPr lang="sv-SE" sz="2400" dirty="0"/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292600"/>
            <a:ext cx="266382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412875"/>
            <a:ext cx="2551113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 Point-mall Alltid bästa möjliga möte">
  <a:themeElements>
    <a:clrScheme name="Power Point-mall Alltid bästa möjliga mö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 Point-mall Alltid bästa möjliga mö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 Point-mall Alltid bästa möjliga mö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 Point-mall Alltid bästa möjliga mö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 Point-mall Alltid bästa möjliga mö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 Point-mall Alltid bästa möjliga mö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 Point-mall Alltid bästa möjliga mö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 Point-mall Alltid bästa möjliga mö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 Point-mall Alltid bästa möjliga mö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Point-mall Alltid bästa möjliga möte</Template>
  <TotalTime>1749</TotalTime>
  <Words>691</Words>
  <Application>Microsoft Office PowerPoint</Application>
  <PresentationFormat>Bildspel på skärmen (4:3)</PresentationFormat>
  <Paragraphs>195</Paragraphs>
  <Slides>28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28</vt:i4>
      </vt:variant>
    </vt:vector>
  </HeadingPairs>
  <TitlesOfParts>
    <vt:vector size="35" baseType="lpstr">
      <vt:lpstr>Times</vt:lpstr>
      <vt:lpstr>Arial</vt:lpstr>
      <vt:lpstr>Arial Narrow</vt:lpstr>
      <vt:lpstr>Bookman Old Style</vt:lpstr>
      <vt:lpstr>Times New Roman</vt:lpstr>
      <vt:lpstr>Comic Sans MS</vt:lpstr>
      <vt:lpstr>Power Point-mall Alltid bästa möjliga möte</vt:lpstr>
      <vt:lpstr>Bild 1</vt:lpstr>
      <vt:lpstr>proAros</vt:lpstr>
      <vt:lpstr>     I proAros skolor</vt:lpstr>
      <vt:lpstr> Dokument som styr proAros grundskolor </vt:lpstr>
      <vt:lpstr>   Skolans värdegrund enligt skollagen</vt:lpstr>
      <vt:lpstr>Bild 6</vt:lpstr>
      <vt:lpstr>Rönnbyskolan proAros skolor Norr</vt:lpstr>
      <vt:lpstr>proAros vision: Alltid bästa möjliga möte</vt:lpstr>
      <vt:lpstr>Som en del av vår vision står orden</vt:lpstr>
      <vt:lpstr>För arbetet med att främja likabehandling och för att motverka diskriminering och annan kränkande behandling använder vi</vt:lpstr>
      <vt:lpstr>Likabehandlingsplanen innebär krav på ett aktivt och målinriktat arbete i syfte att främja barns och elevers rättigheter oavsett </vt:lpstr>
      <vt:lpstr>För att öka inflytandet för dig som förälder har vi</vt:lpstr>
      <vt:lpstr>     </vt:lpstr>
      <vt:lpstr>Tematiskt arbete på Rönnbyskolan</vt:lpstr>
      <vt:lpstr>VARFÖR arbeta tematiskt?</vt:lpstr>
      <vt:lpstr>Tema – så funkar det</vt:lpstr>
      <vt:lpstr>Theachers Planning</vt:lpstr>
      <vt:lpstr>Temastart genom en upplevelse</vt:lpstr>
      <vt:lpstr>Bild 19</vt:lpstr>
      <vt:lpstr>Bild 20</vt:lpstr>
      <vt:lpstr>Bild 21</vt:lpstr>
      <vt:lpstr>Bild 22</vt:lpstr>
      <vt:lpstr>  Den röda tråden – arbetet i olika ämnen</vt:lpstr>
      <vt:lpstr>Bild 24</vt:lpstr>
      <vt:lpstr>Projektarbete</vt:lpstr>
      <vt:lpstr>Brainstorming i klassrummet</vt:lpstr>
      <vt:lpstr>Öppet hus</vt:lpstr>
      <vt:lpstr>VÄLKOMMEN   </vt:lpstr>
    </vt:vector>
  </TitlesOfParts>
  <Company>Kentab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Skolvalet år 2003-2004</dc:title>
  <dc:creator>Jan Cermenius</dc:creator>
  <cp:lastModifiedBy>al736</cp:lastModifiedBy>
  <cp:revision>136</cp:revision>
  <dcterms:created xsi:type="dcterms:W3CDTF">2002-10-22T13:35:49Z</dcterms:created>
  <dcterms:modified xsi:type="dcterms:W3CDTF">2009-11-17T06:29:10Z</dcterms:modified>
</cp:coreProperties>
</file>